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643" r:id="rId2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r. A. Krebs" initials="DrAK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008000"/>
    <a:srgbClr val="0000FF"/>
    <a:srgbClr val="9900FF"/>
    <a:srgbClr val="CC00FF"/>
    <a:srgbClr val="FFCCFF"/>
    <a:srgbClr val="9900CC"/>
    <a:srgbClr val="CC0066"/>
    <a:srgbClr val="33CC33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85597" autoAdjust="0"/>
  </p:normalViewPr>
  <p:slideViewPr>
    <p:cSldViewPr showGuides="1">
      <p:cViewPr varScale="1">
        <p:scale>
          <a:sx n="108" d="100"/>
          <a:sy n="108" d="100"/>
        </p:scale>
        <p:origin x="-9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Oli\Desktop\StudiArbeit\ABAQUS\CKi10_Simulation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86019045142239"/>
          <c:y val="4.3865760947196346E-2"/>
          <c:w val="0.83002707395410902"/>
          <c:h val="0.78208572063421533"/>
        </c:manualLayout>
      </c:layout>
      <c:scatterChart>
        <c:scatterStyle val="smoothMarker"/>
        <c:varyColors val="0"/>
        <c:ser>
          <c:idx val="0"/>
          <c:order val="0"/>
          <c:tx>
            <c:v>Inkubationsphase Kobalt</c:v>
          </c:tx>
          <c:spPr>
            <a:ln>
              <a:solidFill>
                <a:srgbClr val="92D050"/>
              </a:solidFill>
            </a:ln>
          </c:spPr>
          <c:marker>
            <c:symbol val="triangle"/>
            <c:size val="7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trendline>
            <c:spPr>
              <a:ln w="31750">
                <a:solidFill>
                  <a:srgbClr val="008000"/>
                </a:solidFill>
              </a:ln>
            </c:spPr>
            <c:trendlineType val="poly"/>
            <c:order val="2"/>
            <c:dispRSqr val="0"/>
            <c:dispEq val="0"/>
          </c:trendline>
          <c:xVal>
            <c:numRef>
              <c:f>Tabelle1!$Q$213:$Q$216</c:f>
              <c:numCache>
                <c:formatCode>Standard</c:formatCode>
                <c:ptCount val="4"/>
                <c:pt idx="0">
                  <c:v>20</c:v>
                </c:pt>
                <c:pt idx="1">
                  <c:v>30</c:v>
                </c:pt>
                <c:pt idx="2">
                  <c:v>40</c:v>
                </c:pt>
                <c:pt idx="3">
                  <c:v>50</c:v>
                </c:pt>
              </c:numCache>
            </c:numRef>
          </c:xVal>
          <c:yVal>
            <c:numRef>
              <c:f>Tabelle1!$R$213:$R$216</c:f>
              <c:numCache>
                <c:formatCode>Standard</c:formatCode>
                <c:ptCount val="4"/>
                <c:pt idx="0">
                  <c:v>30</c:v>
                </c:pt>
                <c:pt idx="1">
                  <c:v>13</c:v>
                </c:pt>
                <c:pt idx="2">
                  <c:v>7</c:v>
                </c:pt>
                <c:pt idx="3">
                  <c:v>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147200"/>
        <c:axId val="40545664"/>
      </c:scatterChart>
      <c:valAx>
        <c:axId val="40147200"/>
        <c:scaling>
          <c:orientation val="minMax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000"/>
                </a:pPr>
                <a:r>
                  <a:rPr lang="en-US" sz="1000" dirty="0" smtClean="0">
                    <a:solidFill>
                      <a:srgbClr val="CC6600"/>
                    </a:solidFill>
                  </a:rPr>
                  <a:t>Particle Velocity </a:t>
                </a:r>
                <a:r>
                  <a:rPr lang="en-US" sz="1000" dirty="0">
                    <a:solidFill>
                      <a:srgbClr val="CC6600"/>
                    </a:solidFill>
                  </a:rPr>
                  <a:t>v</a:t>
                </a:r>
                <a:r>
                  <a:rPr lang="de-DE" sz="1000" dirty="0">
                    <a:solidFill>
                      <a:srgbClr val="CC6600"/>
                    </a:solidFill>
                  </a:rPr>
                  <a:t> [m/s]</a:t>
                </a:r>
                <a:endParaRPr lang="en-US" sz="1000" dirty="0">
                  <a:solidFill>
                    <a:srgbClr val="CC66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29693370120526708"/>
              <c:y val="0.9153173456917485"/>
            </c:manualLayout>
          </c:layout>
          <c:overlay val="0"/>
        </c:title>
        <c:numFmt formatCode="Standard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de-DE"/>
          </a:p>
        </c:txPr>
        <c:crossAx val="40545664"/>
        <c:crosses val="autoZero"/>
        <c:crossBetween val="midCat"/>
      </c:valAx>
      <c:valAx>
        <c:axId val="40545664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de-DE" sz="1000" dirty="0" smtClean="0">
                    <a:solidFill>
                      <a:srgbClr val="CC6600"/>
                    </a:solidFill>
                  </a:rPr>
                  <a:t># of Particle Hits</a:t>
                </a:r>
                <a:endParaRPr lang="de-DE" sz="1000" dirty="0">
                  <a:solidFill>
                    <a:srgbClr val="CC66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2121073848937419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de-DE"/>
          </a:p>
        </c:txPr>
        <c:crossAx val="4014720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4388567381360956"/>
          <c:y val="4.0680797371720603E-2"/>
          <c:w val="0.47716885931290387"/>
          <c:h val="0.1358464138905201"/>
        </c:manualLayout>
      </c:layout>
      <c:overlay val="0"/>
      <c:txPr>
        <a:bodyPr/>
        <a:lstStyle/>
        <a:p>
          <a:pPr>
            <a:defRPr sz="10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200" b="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171151107186564"/>
          <c:y val="3.3791269841269844E-2"/>
          <c:w val="0.71795308050744255"/>
          <c:h val="0.79217976190476203"/>
        </c:manualLayout>
      </c:layout>
      <c:scatterChart>
        <c:scatterStyle val="smoothMarker"/>
        <c:varyColors val="0"/>
        <c:ser>
          <c:idx val="3"/>
          <c:order val="0"/>
          <c:tx>
            <c:strRef>
              <c:f>Tabelle1!$Q$225</c:f>
              <c:strCache>
                <c:ptCount val="1"/>
                <c:pt idx="0">
                  <c:v>v = 50 m/s, α = 90° 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triangle"/>
            <c:size val="7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xVal>
            <c:numRef>
              <c:f>Tabelle1!$Q$227:$Q$256</c:f>
              <c:numCache>
                <c:formatCode>Standard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xVal>
          <c:yVal>
            <c:numRef>
              <c:f>Tabelle1!$V$227:$V$256</c:f>
              <c:numCache>
                <c:formatCode>Standard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1.4606741573032426E-5</c:v>
                </c:pt>
                <c:pt idx="5">
                  <c:v>2.3707865168551338E-5</c:v>
                </c:pt>
                <c:pt idx="6">
                  <c:v>3.3370786516847162E-5</c:v>
                </c:pt>
                <c:pt idx="7">
                  <c:v>4.505617977528738E-5</c:v>
                </c:pt>
                <c:pt idx="8">
                  <c:v>4.7415730337078885E-5</c:v>
                </c:pt>
                <c:pt idx="9">
                  <c:v>5.6853932584268699E-5</c:v>
                </c:pt>
                <c:pt idx="10">
                  <c:v>5.9325842696648897E-5</c:v>
                </c:pt>
                <c:pt idx="11">
                  <c:v>7.6292134831472831E-5</c:v>
                </c:pt>
                <c:pt idx="12">
                  <c:v>9.0561797752810563E-5</c:v>
                </c:pt>
                <c:pt idx="13">
                  <c:v>9.0561797752810563E-5</c:v>
                </c:pt>
                <c:pt idx="14">
                  <c:v>9.1460674157329755E-5</c:v>
                </c:pt>
                <c:pt idx="15">
                  <c:v>1.0280898876405148E-4</c:v>
                </c:pt>
                <c:pt idx="16">
                  <c:v>1.1067415730338029E-4</c:v>
                </c:pt>
                <c:pt idx="17">
                  <c:v>1.153932584269633E-4</c:v>
                </c:pt>
                <c:pt idx="18">
                  <c:v>1.2584269662921341E-4</c:v>
                </c:pt>
                <c:pt idx="19">
                  <c:v>1.4516853932582886E-4</c:v>
                </c:pt>
                <c:pt idx="20">
                  <c:v>1.4955056179776475E-4</c:v>
                </c:pt>
                <c:pt idx="21">
                  <c:v>1.6494382022472768E-4</c:v>
                </c:pt>
                <c:pt idx="22">
                  <c:v>1.7280898876405649E-4</c:v>
                </c:pt>
                <c:pt idx="23">
                  <c:v>1.7359550561798698E-4</c:v>
                </c:pt>
                <c:pt idx="24">
                  <c:v>1.7359550561798698E-4</c:v>
                </c:pt>
                <c:pt idx="25">
                  <c:v>1.7573033707864868E-4</c:v>
                </c:pt>
                <c:pt idx="26">
                  <c:v>1.893258426966208E-4</c:v>
                </c:pt>
                <c:pt idx="27">
                  <c:v>1.9719101123594961E-4</c:v>
                </c:pt>
                <c:pt idx="28">
                  <c:v>2.0584269662920893E-4</c:v>
                </c:pt>
                <c:pt idx="29">
                  <c:v>2.0853932584271893E-4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Tabelle1!$I$225</c:f>
              <c:strCache>
                <c:ptCount val="1"/>
                <c:pt idx="0">
                  <c:v>v = 40 m/s, α = 90° 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diamond"/>
            <c:size val="7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xVal>
            <c:numRef>
              <c:f>Tabelle1!$I$227:$I$256</c:f>
              <c:numCache>
                <c:formatCode>Standard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xVal>
          <c:yVal>
            <c:numRef>
              <c:f>Tabelle1!$N$227:$N$256</c:f>
              <c:numCache>
                <c:formatCode>Standard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1.5505617977527828E-5</c:v>
                </c:pt>
                <c:pt idx="8">
                  <c:v>2.3258426966291742E-5</c:v>
                </c:pt>
                <c:pt idx="9">
                  <c:v>3.0112359550560256E-5</c:v>
                </c:pt>
                <c:pt idx="10">
                  <c:v>3.8314606741583766E-5</c:v>
                </c:pt>
                <c:pt idx="11">
                  <c:v>4.3370786516861473E-5</c:v>
                </c:pt>
                <c:pt idx="12">
                  <c:v>4.5280898876417174E-5</c:v>
                </c:pt>
                <c:pt idx="13">
                  <c:v>4.5280898876417174E-5</c:v>
                </c:pt>
                <c:pt idx="14">
                  <c:v>5.0449438202259781E-5</c:v>
                </c:pt>
                <c:pt idx="15">
                  <c:v>5.7078651685398494E-5</c:v>
                </c:pt>
                <c:pt idx="16">
                  <c:v>5.7640449438199199E-5</c:v>
                </c:pt>
                <c:pt idx="17">
                  <c:v>5.7640449438199199E-5</c:v>
                </c:pt>
                <c:pt idx="18">
                  <c:v>6.2696629213500704E-5</c:v>
                </c:pt>
                <c:pt idx="19">
                  <c:v>7.9775280898865746E-5</c:v>
                </c:pt>
                <c:pt idx="20">
                  <c:v>8.6404494382028257E-5</c:v>
                </c:pt>
                <c:pt idx="21">
                  <c:v>9.0786516853940365E-5</c:v>
                </c:pt>
                <c:pt idx="22">
                  <c:v>9.1685393258435772E-5</c:v>
                </c:pt>
                <c:pt idx="23">
                  <c:v>9.9213483146069891E-5</c:v>
                </c:pt>
                <c:pt idx="24">
                  <c:v>1.0460674157301851E-4</c:v>
                </c:pt>
                <c:pt idx="25">
                  <c:v>1.1179775280898172E-4</c:v>
                </c:pt>
                <c:pt idx="26">
                  <c:v>1.1539325842696333E-4</c:v>
                </c:pt>
                <c:pt idx="27">
                  <c:v>1.1606741573032893E-4</c:v>
                </c:pt>
                <c:pt idx="28">
                  <c:v>1.1651685393258853E-4</c:v>
                </c:pt>
                <c:pt idx="29">
                  <c:v>1.2528089887641275E-4</c:v>
                </c:pt>
              </c:numCache>
            </c:numRef>
          </c:yVal>
          <c:smooth val="1"/>
        </c:ser>
        <c:ser>
          <c:idx val="1"/>
          <c:order val="2"/>
          <c:tx>
            <c:strRef>
              <c:f>Tabelle1!$O$214</c:f>
              <c:strCache>
                <c:ptCount val="1"/>
                <c:pt idx="0">
                  <c:v>v = 30 m/s, α = 90° 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x"/>
            <c:size val="7"/>
            <c:spPr>
              <a:ln>
                <a:solidFill>
                  <a:srgbClr val="C00000"/>
                </a:solidFill>
              </a:ln>
            </c:spPr>
          </c:marker>
          <c:xVal>
            <c:numRef>
              <c:f>Tabelle1!$AJ$144:$AJ$173</c:f>
              <c:numCache>
                <c:formatCode>Standard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xVal>
          <c:yVal>
            <c:numRef>
              <c:f>Tabelle1!$AO$144:$AO$173</c:f>
              <c:numCache>
                <c:formatCode>Standard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4.7191011235978827E-6</c:v>
                </c:pt>
                <c:pt idx="14">
                  <c:v>1.3595505617981048E-5</c:v>
                </c:pt>
                <c:pt idx="15">
                  <c:v>1.6853932584270929E-5</c:v>
                </c:pt>
                <c:pt idx="16">
                  <c:v>2.1797752808989688E-5</c:v>
                </c:pt>
                <c:pt idx="17">
                  <c:v>2.3707865168542414E-5</c:v>
                </c:pt>
                <c:pt idx="18">
                  <c:v>2.9887640449439376E-5</c:v>
                </c:pt>
                <c:pt idx="19">
                  <c:v>3.2921348314608383E-5</c:v>
                </c:pt>
                <c:pt idx="20">
                  <c:v>3.8876404494384471E-5</c:v>
                </c:pt>
                <c:pt idx="21">
                  <c:v>4.1573033707867704E-5</c:v>
                </c:pt>
                <c:pt idx="22">
                  <c:v>4.2022471910115408E-5</c:v>
                </c:pt>
                <c:pt idx="23">
                  <c:v>4.4494382022474789E-5</c:v>
                </c:pt>
                <c:pt idx="24">
                  <c:v>4.5393258426967214E-5</c:v>
                </c:pt>
                <c:pt idx="25">
                  <c:v>4.6516853932586466E-5</c:v>
                </c:pt>
                <c:pt idx="26">
                  <c:v>5.0561797752812796E-5</c:v>
                </c:pt>
                <c:pt idx="27">
                  <c:v>5.0561797752812796E-5</c:v>
                </c:pt>
                <c:pt idx="28">
                  <c:v>5.35955056179818E-5</c:v>
                </c:pt>
                <c:pt idx="29">
                  <c:v>5.6741573033709755E-5</c:v>
                </c:pt>
              </c:numCache>
            </c:numRef>
          </c:yVal>
          <c:smooth val="1"/>
        </c:ser>
        <c:ser>
          <c:idx val="0"/>
          <c:order val="3"/>
          <c:tx>
            <c:strRef>
              <c:f>Tabelle1!$A$225</c:f>
              <c:strCache>
                <c:ptCount val="1"/>
                <c:pt idx="0">
                  <c:v>v = 20 m/s, α = 90° 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square"/>
            <c:size val="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xVal>
            <c:numRef>
              <c:f>Tabelle1!$A$227:$A$256</c:f>
              <c:numCache>
                <c:formatCode>Standard</c:formatCode>
                <c:ptCount val="3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</c:numCache>
            </c:numRef>
          </c:xVal>
          <c:yVal>
            <c:numRef>
              <c:f>Tabelle1!$F$227:$F$256</c:f>
              <c:numCache>
                <c:formatCode>Standard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483520"/>
        <c:axId val="45504000"/>
      </c:scatterChart>
      <c:valAx>
        <c:axId val="45483520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 sz="1000"/>
                </a:pPr>
                <a:r>
                  <a:rPr lang="en-US" sz="1000" dirty="0" smtClean="0">
                    <a:solidFill>
                      <a:srgbClr val="CC6600"/>
                    </a:solidFill>
                  </a:rPr>
                  <a:t>Particle</a:t>
                </a:r>
                <a:r>
                  <a:rPr lang="en-US" sz="1000" baseline="0" dirty="0" smtClean="0">
                    <a:solidFill>
                      <a:srgbClr val="CC6600"/>
                    </a:solidFill>
                  </a:rPr>
                  <a:t> Hits</a:t>
                </a:r>
                <a:endParaRPr lang="en-US" sz="1000" dirty="0">
                  <a:solidFill>
                    <a:srgbClr val="CC66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41513070539419089"/>
              <c:y val="0.91530793650793651"/>
            </c:manualLayout>
          </c:layout>
          <c:overlay val="0"/>
        </c:title>
        <c:numFmt formatCode="Standard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de-DE"/>
          </a:p>
        </c:txPr>
        <c:crossAx val="45504000"/>
        <c:crosses val="autoZero"/>
        <c:crossBetween val="midCat"/>
      </c:valAx>
      <c:valAx>
        <c:axId val="45504000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 sz="1000" dirty="0" smtClean="0">
                    <a:solidFill>
                      <a:srgbClr val="CC6600"/>
                    </a:solidFill>
                  </a:rPr>
                  <a:t>ΔV </a:t>
                </a:r>
                <a:r>
                  <a:rPr lang="de-DE" sz="1000" dirty="0">
                    <a:solidFill>
                      <a:srgbClr val="CC6600"/>
                    </a:solidFill>
                  </a:rPr>
                  <a:t>[mm³]</a:t>
                </a:r>
              </a:p>
            </c:rich>
          </c:tx>
          <c:layout>
            <c:manualLayout>
              <c:xMode val="edge"/>
              <c:yMode val="edge"/>
              <c:x val="0"/>
              <c:y val="0.27816966756747957"/>
            </c:manualLayout>
          </c:layout>
          <c:overlay val="0"/>
        </c:title>
        <c:numFmt formatCode="#.#00E+0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de-DE"/>
          </a:p>
        </c:txPr>
        <c:crossAx val="4548352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21326394651913325"/>
          <c:y val="3.0551190476190475E-2"/>
          <c:w val="0.47668562114187835"/>
          <c:h val="0.32815396825396831"/>
        </c:manualLayout>
      </c:layout>
      <c:overlay val="0"/>
      <c:txPr>
        <a:bodyPr/>
        <a:lstStyle/>
        <a:p>
          <a:pPr>
            <a:defRPr sz="10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200" b="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0.51557</cdr:x>
      <cdr:y>0.05184</cdr:y>
    </cdr:from>
    <cdr:to>
      <cdr:x>0.93908</cdr:x>
      <cdr:y>0.15552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2016224" y="144018"/>
          <a:ext cx="1656184" cy="2880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de-DE" sz="1000" dirty="0" err="1" smtClean="0">
              <a:solidFill>
                <a:srgbClr val="CC6600"/>
              </a:solidFill>
            </a:rPr>
            <a:t>Incubation</a:t>
          </a:r>
          <a:r>
            <a:rPr lang="de-DE" sz="1000" dirty="0" smtClean="0">
              <a:solidFill>
                <a:srgbClr val="CC6600"/>
              </a:solidFill>
            </a:rPr>
            <a:t> Time of Co</a:t>
          </a:r>
          <a:endParaRPr lang="de-DE" sz="1000" dirty="0">
            <a:solidFill>
              <a:srgbClr val="CC66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44063C59-491C-49AC-9E18-49875AB9623A}" type="datetimeFigureOut">
              <a:rPr lang="de-DE" smtClean="0"/>
              <a:t>28.07.14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44F25250-CFFE-4BAC-AC34-ED35516411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947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145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599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8" descr="pixel_tra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20" y="3246438"/>
            <a:ext cx="10257" cy="1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Rectangle 54"/>
          <p:cNvSpPr>
            <a:spLocks noGrp="1" noChangeArrowheads="1"/>
          </p:cNvSpPr>
          <p:nvPr>
            <p:ph type="title"/>
          </p:nvPr>
        </p:nvSpPr>
        <p:spPr bwMode="auto">
          <a:xfrm>
            <a:off x="755576" y="557226"/>
            <a:ext cx="828092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Mastertitelformat bearbeiten</a:t>
            </a:r>
          </a:p>
        </p:txBody>
      </p:sp>
      <p:sp>
        <p:nvSpPr>
          <p:cNvPr id="21509" name="Rectangle 5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0262" y="1727200"/>
            <a:ext cx="8044962" cy="436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pic>
        <p:nvPicPr>
          <p:cNvPr id="21510" name="Picture 65" descr="Folie_US_R1na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81" y="0"/>
            <a:ext cx="8474319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68" descr="Folie_US_R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4100"/>
            <a:ext cx="253512" cy="581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7" name="Text Box 63"/>
          <p:cNvSpPr txBox="1">
            <a:spLocks noChangeArrowheads="1"/>
          </p:cNvSpPr>
          <p:nvPr/>
        </p:nvSpPr>
        <p:spPr bwMode="auto">
          <a:xfrm rot="-5400000">
            <a:off x="-2578466" y="3568185"/>
            <a:ext cx="53752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b="1" dirty="0">
                <a:solidFill>
                  <a:srgbClr val="FFFFFF"/>
                </a:solidFill>
              </a:rPr>
              <a:t>www.imwf.uni-stuttgart.de</a:t>
            </a:r>
          </a:p>
        </p:txBody>
      </p:sp>
      <p:pic>
        <p:nvPicPr>
          <p:cNvPr id="21513" name="Picture 67" descr="Folie_US_R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754674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4" name="Rectangle 70"/>
          <p:cNvSpPr>
            <a:spLocks noGrp="1" noChangeArrowheads="1"/>
          </p:cNvSpPr>
          <p:nvPr/>
        </p:nvSpPr>
        <p:spPr bwMode="auto">
          <a:xfrm>
            <a:off x="7404003" y="6588125"/>
            <a:ext cx="1758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B15523E-045B-4859-BFE1-F2EC3DA6D9D2}" type="slidenum">
              <a:rPr lang="de-DE" sz="1000">
                <a:solidFill>
                  <a:schemeClr val="accent6">
                    <a:lumMod val="75000"/>
                  </a:schemeClr>
                </a:solidFill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sz="1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2195736" y="6576620"/>
            <a:ext cx="47525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000" dirty="0" smtClean="0">
                <a:solidFill>
                  <a:schemeClr val="accent6">
                    <a:lumMod val="75000"/>
                  </a:schemeClr>
                </a:solidFill>
              </a:rPr>
              <a:t>IMWF, Tel. 0711 685 62546</a:t>
            </a:r>
            <a:endParaRPr lang="fr-FR" sz="1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3" name="Picture 55" descr="Logo_IMWF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378"/>
          <a:stretch/>
        </p:blipFill>
        <p:spPr bwMode="auto">
          <a:xfrm>
            <a:off x="808601" y="45084"/>
            <a:ext cx="866570" cy="4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1653738" y="25539"/>
            <a:ext cx="327308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300" dirty="0">
                <a:solidFill>
                  <a:srgbClr val="FFFFFF"/>
                </a:solidFill>
              </a:rPr>
              <a:t>Institut für Materialprüfung,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300" dirty="0">
                <a:solidFill>
                  <a:srgbClr val="FFFFFF"/>
                </a:solidFill>
              </a:rPr>
              <a:t>Werkstoffkunde und Festigkeitslehre</a:t>
            </a:r>
          </a:p>
        </p:txBody>
      </p:sp>
      <p:sp>
        <p:nvSpPr>
          <p:cNvPr id="21" name="Text Box 14"/>
          <p:cNvSpPr txBox="1">
            <a:spLocks noChangeArrowheads="1"/>
          </p:cNvSpPr>
          <p:nvPr userDrawn="1"/>
        </p:nvSpPr>
        <p:spPr bwMode="auto">
          <a:xfrm>
            <a:off x="755576" y="6582747"/>
            <a:ext cx="151216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000" dirty="0" smtClean="0">
                <a:solidFill>
                  <a:schemeClr val="accent6">
                    <a:lumMod val="75000"/>
                  </a:schemeClr>
                </a:solidFill>
              </a:rPr>
              <a:t>Dr. A. Krebs</a:t>
            </a:r>
            <a:endParaRPr lang="fr-FR" sz="1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88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7375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7375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7375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7375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rgbClr val="37375A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rgbClr val="37375A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rgbClr val="37375A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rgbClr val="37375A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itchFamily="2" charset="2"/>
        <a:buChar char="Ø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Char char="–"/>
        <a:defRPr sz="20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Char char="–"/>
        <a:defRPr sz="20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Char char="–"/>
        <a:defRPr sz="2000">
          <a:solidFill>
            <a:schemeClr val="tx1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5F5F5F"/>
        </a:buClr>
        <a:buChar char="–"/>
        <a:defRPr sz="2000">
          <a:solidFill>
            <a:schemeClr val="tx1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5F5F5F"/>
        </a:buClr>
        <a:buChar char="–"/>
        <a:defRPr sz="2000">
          <a:solidFill>
            <a:schemeClr val="tx1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5F5F5F"/>
        </a:buClr>
        <a:buChar char="–"/>
        <a:defRPr sz="2000">
          <a:solidFill>
            <a:schemeClr val="tx1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5F5F5F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2762250" y="1624013"/>
            <a:ext cx="9144000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 dirty="0"/>
          </a:p>
        </p:txBody>
      </p:sp>
      <p:sp>
        <p:nvSpPr>
          <p:cNvPr id="140297" name="Text Box 9"/>
          <p:cNvSpPr txBox="1">
            <a:spLocks noChangeArrowheads="1"/>
          </p:cNvSpPr>
          <p:nvPr/>
        </p:nvSpPr>
        <p:spPr bwMode="auto">
          <a:xfrm>
            <a:off x="1905001" y="5057775"/>
            <a:ext cx="181822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de-DE" dirty="0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02036" y="1124744"/>
            <a:ext cx="8562452" cy="523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-285750" eaLnBrk="1" hangingPunct="1">
              <a:spcBef>
                <a:spcPct val="50000"/>
              </a:spcBef>
              <a:tabLst>
                <a:tab pos="1257300" algn="l"/>
              </a:tabLst>
            </a:pPr>
            <a:r>
              <a:rPr lang="en-GB" sz="1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Problem:	</a:t>
            </a:r>
            <a:r>
              <a:rPr lang="en-GB" sz="1600" b="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Erosion is a process of essential implications for the pump </a:t>
            </a:r>
            <a:r>
              <a:rPr lang="en-GB" sz="1600" b="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industry 	for financial 	losses </a:t>
            </a:r>
            <a:endParaRPr lang="en-GB" sz="1600" b="0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indent="-285750" eaLnBrk="1" hangingPunct="1">
              <a:spcBef>
                <a:spcPts val="600"/>
              </a:spcBef>
              <a:tabLst>
                <a:tab pos="1257300" algn="l"/>
              </a:tabLst>
            </a:pPr>
            <a:r>
              <a:rPr lang="en-GB" sz="1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Approach:	</a:t>
            </a:r>
            <a:r>
              <a:rPr lang="en-GB" sz="1600" b="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Evaluate analytical models and transfer these into a numerical simulation tool; 	erosion onset can pre-selecting appropriate materials</a:t>
            </a:r>
          </a:p>
          <a:p>
            <a:pPr indent="-285750" eaLnBrk="1" hangingPunct="1">
              <a:spcBef>
                <a:spcPts val="600"/>
              </a:spcBef>
              <a:tabLst>
                <a:tab pos="1257300" algn="l"/>
              </a:tabLst>
            </a:pPr>
            <a:r>
              <a:rPr lang="en-GB" sz="1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Results:	</a:t>
            </a:r>
            <a:r>
              <a:rPr lang="en-GB" sz="1600" b="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Erosion can be simulated analytically and numerically</a:t>
            </a:r>
          </a:p>
          <a:p>
            <a:pPr indent="-285750" eaLnBrk="1" hangingPunct="1">
              <a:spcBef>
                <a:spcPts val="600"/>
              </a:spcBef>
              <a:tabLst>
                <a:tab pos="1257300" algn="l"/>
              </a:tabLst>
            </a:pPr>
            <a:r>
              <a:rPr lang="en-GB" sz="1600" b="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	</a:t>
            </a:r>
            <a:r>
              <a:rPr lang="en-GB" sz="1600" b="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The FE-Model forecasts incubation time + applicable operation ranges</a:t>
            </a:r>
          </a:p>
          <a:p>
            <a:pPr indent="-285750" eaLnBrk="1" hangingPunct="1">
              <a:spcBef>
                <a:spcPct val="50000"/>
              </a:spcBef>
              <a:tabLst>
                <a:tab pos="1257300" algn="l"/>
              </a:tabLst>
            </a:pPr>
            <a:endParaRPr lang="en-GB" sz="1600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indent="-285750" eaLnBrk="1" hangingPunct="1">
              <a:spcBef>
                <a:spcPct val="50000"/>
              </a:spcBef>
              <a:tabLst>
                <a:tab pos="1257300" algn="l"/>
              </a:tabLst>
            </a:pPr>
            <a:endParaRPr lang="en-GB" sz="16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indent="-285750" eaLnBrk="1" hangingPunct="1">
              <a:spcBef>
                <a:spcPct val="50000"/>
              </a:spcBef>
              <a:tabLst>
                <a:tab pos="1257300" algn="l"/>
              </a:tabLst>
            </a:pPr>
            <a:endParaRPr lang="en-GB" sz="1600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indent="-285750" eaLnBrk="1" hangingPunct="1">
              <a:spcBef>
                <a:spcPct val="50000"/>
              </a:spcBef>
              <a:tabLst>
                <a:tab pos="1257300" algn="l"/>
              </a:tabLst>
            </a:pPr>
            <a:endParaRPr lang="en-GB" sz="16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indent="-285750" eaLnBrk="1" hangingPunct="1">
              <a:spcBef>
                <a:spcPct val="50000"/>
              </a:spcBef>
              <a:tabLst>
                <a:tab pos="1257300" algn="l"/>
              </a:tabLst>
            </a:pPr>
            <a:endParaRPr lang="en-GB" sz="1600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indent="-285750" eaLnBrk="1" hangingPunct="1">
              <a:spcBef>
                <a:spcPct val="50000"/>
              </a:spcBef>
              <a:tabLst>
                <a:tab pos="1257300" algn="l"/>
              </a:tabLst>
            </a:pPr>
            <a:endParaRPr lang="en-GB" sz="16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indent="-285750" eaLnBrk="1" hangingPunct="1">
              <a:spcBef>
                <a:spcPct val="50000"/>
              </a:spcBef>
              <a:tabLst>
                <a:tab pos="1257300" algn="l"/>
              </a:tabLst>
            </a:pPr>
            <a:endParaRPr lang="en-GB" sz="1600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indent="-285750" eaLnBrk="1" hangingPunct="1">
              <a:spcBef>
                <a:spcPct val="50000"/>
              </a:spcBef>
              <a:tabLst>
                <a:tab pos="1257300" algn="l"/>
              </a:tabLst>
            </a:pPr>
            <a:endParaRPr lang="en-GB" sz="1600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indent="-285750" eaLnBrk="1" hangingPunct="1">
              <a:spcBef>
                <a:spcPts val="1800"/>
              </a:spcBef>
              <a:tabLst>
                <a:tab pos="1257300" algn="l"/>
              </a:tabLst>
            </a:pPr>
            <a:r>
              <a:rPr lang="en-GB" sz="1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Outlook: 	</a:t>
            </a:r>
            <a:r>
              <a:rPr lang="en-GB" sz="1600" b="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Extended prediction abilities, especially erosion rates for material qualification</a:t>
            </a:r>
            <a:endParaRPr lang="en-GB" sz="1600" b="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766431" y="622360"/>
            <a:ext cx="8377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chemeClr val="accent2">
                    <a:lumMod val="75000"/>
                  </a:schemeClr>
                </a:solidFill>
              </a:rPr>
              <a:t>Dr. A. Krebs</a:t>
            </a:r>
            <a:r>
              <a:rPr lang="de-DE" sz="2400" b="1" dirty="0" smtClean="0">
                <a:solidFill>
                  <a:schemeClr val="accent2">
                    <a:lumMod val="75000"/>
                  </a:schemeClr>
                </a:solidFill>
              </a:rPr>
              <a:t>: Simulation of Erosion Begin for MMCs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395536" y="3299673"/>
            <a:ext cx="1224136" cy="2649607"/>
            <a:chOff x="395536" y="3083649"/>
            <a:chExt cx="1224136" cy="2649607"/>
          </a:xfrm>
        </p:grpSpPr>
        <p:pic>
          <p:nvPicPr>
            <p:cNvPr id="176130" name="Picture 2" descr="G:\KrebsA\Personen\Dr_Axel_Krebs\axel_krebs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2035" y="3083649"/>
              <a:ext cx="1133475" cy="1714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6131" name="Picture 3" descr="G:\KrebsA\Personen\Dr_Axel_Krebs\AK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7772" y="4971256"/>
              <a:ext cx="762000" cy="76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feld 1"/>
            <p:cNvSpPr txBox="1"/>
            <p:nvPr/>
          </p:nvSpPr>
          <p:spPr>
            <a:xfrm>
              <a:off x="395536" y="4818183"/>
              <a:ext cx="122413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00" dirty="0" smtClean="0">
                  <a:solidFill>
                    <a:schemeClr val="accent6">
                      <a:lumMod val="75000"/>
                    </a:schemeClr>
                  </a:solidFill>
                </a:rPr>
                <a:t>Dr.-Ing. A. Krebs</a:t>
              </a:r>
              <a:endParaRPr lang="de-DE" sz="11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aphicFrame>
        <p:nvGraphicFramePr>
          <p:cNvPr id="10" name="Diagramm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059364"/>
              </p:ext>
            </p:extLst>
          </p:nvPr>
        </p:nvGraphicFramePr>
        <p:xfrm>
          <a:off x="5148064" y="2852935"/>
          <a:ext cx="3910637" cy="2778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8934328"/>
              </p:ext>
            </p:extLst>
          </p:nvPr>
        </p:nvGraphicFramePr>
        <p:xfrm>
          <a:off x="1650722" y="2924944"/>
          <a:ext cx="3497342" cy="2721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Rechteck 12"/>
          <p:cNvSpPr/>
          <p:nvPr/>
        </p:nvSpPr>
        <p:spPr>
          <a:xfrm>
            <a:off x="5738898" y="4802794"/>
            <a:ext cx="1425390" cy="276999"/>
          </a:xfrm>
          <a:prstGeom prst="rect">
            <a:avLst/>
          </a:prstGeom>
          <a:solidFill>
            <a:srgbClr val="00B050"/>
          </a:solidFill>
        </p:spPr>
        <p:txBody>
          <a:bodyPr wrap="none">
            <a:spAutoFit/>
          </a:bodyPr>
          <a:lstStyle/>
          <a:p>
            <a:r>
              <a:rPr lang="de-DE" sz="1200" b="1" dirty="0" smtClean="0"/>
              <a:t>Operation Range</a:t>
            </a:r>
            <a:endParaRPr lang="de-DE" sz="1200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1619672" y="5631051"/>
            <a:ext cx="73448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dirty="0" smtClean="0">
                <a:solidFill>
                  <a:schemeClr val="accent6">
                    <a:lumMod val="75000"/>
                  </a:schemeClr>
                </a:solidFill>
              </a:rPr>
              <a:t>Incubation Time vs. Part. Velocity, Hit-#</a:t>
            </a:r>
            <a:r>
              <a:rPr lang="en-GB" sz="1000" b="0" dirty="0" smtClean="0">
                <a:solidFill>
                  <a:schemeClr val="accent6">
                    <a:lumMod val="75000"/>
                  </a:schemeClr>
                </a:solidFill>
              </a:rPr>
              <a:t>)   </a:t>
            </a:r>
            <a:r>
              <a:rPr lang="en-GB" sz="1000" b="1" dirty="0" smtClean="0">
                <a:solidFill>
                  <a:schemeClr val="accent6">
                    <a:lumMod val="75000"/>
                  </a:schemeClr>
                </a:solidFill>
              </a:rPr>
              <a:t>	                                   </a:t>
            </a:r>
            <a:r>
              <a:rPr lang="en-GB" sz="1000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Times New Roman"/>
                <a:cs typeface="Times New Roman"/>
              </a:rPr>
              <a:t>Incubation Time </a:t>
            </a:r>
            <a:r>
              <a:rPr lang="en-GB" sz="1000" b="0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Times New Roman"/>
                <a:cs typeface="Times New Roman"/>
              </a:rPr>
              <a:t>= f(Particle Velocity); Operation Ranges</a:t>
            </a:r>
            <a:endParaRPr lang="en-GB" sz="1000" b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7596336" y="3663900"/>
            <a:ext cx="971741" cy="276999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sz="1200" b="1" dirty="0"/>
              <a:t>n</a:t>
            </a:r>
            <a:r>
              <a:rPr lang="de-DE" sz="1200" b="1" dirty="0" smtClean="0"/>
              <a:t>o-</a:t>
            </a:r>
            <a:r>
              <a:rPr lang="de-DE" sz="1200" b="1" dirty="0" err="1" smtClean="0"/>
              <a:t>go</a:t>
            </a:r>
            <a:r>
              <a:rPr lang="de-DE" sz="1200" b="1" dirty="0" smtClean="0"/>
              <a:t> </a:t>
            </a:r>
            <a:r>
              <a:rPr lang="de-DE" sz="1200" b="1" dirty="0" err="1" smtClean="0"/>
              <a:t>area</a:t>
            </a:r>
            <a:endParaRPr lang="de-DE" sz="1200" b="1" dirty="0"/>
          </a:p>
        </p:txBody>
      </p:sp>
    </p:spTree>
    <p:extLst>
      <p:ext uri="{BB962C8B-B14F-4D97-AF65-F5344CB8AC3E}">
        <p14:creationId xmlns:p14="http://schemas.microsoft.com/office/powerpoint/2010/main" val="15848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lie_US07_nat">
  <a:themeElements>
    <a:clrScheme name="Folie_US07_na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lie_US07_na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olie_US07_na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_US07_na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_US07_na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_US07_na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_US07_na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_US07_na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_US07_na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</Words>
  <Application>Microsoft Office PowerPoint</Application>
  <PresentationFormat>Bildschirmpräsentation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Folie_US07_nat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2a: MMC-Werkstoff-Auswahlschema</dc:title>
  <dc:creator>Dr. A. Krebs</dc:creator>
  <cp:lastModifiedBy>Dr. A. Krebs</cp:lastModifiedBy>
  <cp:revision>154</cp:revision>
  <cp:lastPrinted>2014-07-28T07:47:12Z</cp:lastPrinted>
  <dcterms:created xsi:type="dcterms:W3CDTF">2014-05-21T14:56:28Z</dcterms:created>
  <dcterms:modified xsi:type="dcterms:W3CDTF">2014-07-28T12:06:26Z</dcterms:modified>
</cp:coreProperties>
</file>