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89750" cy="10021888"/>
  <p:defaultTextStyle>
    <a:defPPr>
      <a:defRPr lang="de-DE"/>
    </a:defPPr>
    <a:lvl1pPr marL="0" algn="l" defTabSz="99537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685" algn="l" defTabSz="99537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371" algn="l" defTabSz="99537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057" algn="l" defTabSz="99537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0743" algn="l" defTabSz="99537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429" algn="l" defTabSz="99537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114" algn="l" defTabSz="99537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3801" algn="l" defTabSz="99537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1487" algn="l" defTabSz="99537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7">
          <p15:clr>
            <a:srgbClr val="A4A3A4"/>
          </p15:clr>
        </p15:guide>
        <p15:guide id="3" orient="horz" pos="13483">
          <p15:clr>
            <a:srgbClr val="A4A3A4"/>
          </p15:clr>
        </p15:guide>
        <p15:guide id="4" pos="9538">
          <p15:clr>
            <a:srgbClr val="A4A3A4"/>
          </p15:clr>
        </p15:guide>
        <p15:guide id="5" orient="horz" pos="2382">
          <p15:clr>
            <a:srgbClr val="A4A3A4"/>
          </p15:clr>
        </p15:guide>
        <p15:guide id="6" orient="horz" pos="3368">
          <p15:clr>
            <a:srgbClr val="A4A3A4"/>
          </p15:clr>
        </p15:guide>
        <p15:guide id="7" pos="1682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038" autoAdjust="0"/>
    <p:restoredTop sz="96814" autoAdjust="0"/>
  </p:normalViewPr>
  <p:slideViewPr>
    <p:cSldViewPr>
      <p:cViewPr>
        <p:scale>
          <a:sx n="150" d="100"/>
          <a:sy n="150" d="100"/>
        </p:scale>
        <p:origin x="1944" y="-4800"/>
      </p:cViewPr>
      <p:guideLst>
        <p:guide orient="horz" pos="9537"/>
        <p:guide pos="6737"/>
        <p:guide orient="horz" pos="13483"/>
        <p:guide pos="9538"/>
        <p:guide orient="horz" pos="2382"/>
        <p:guide orient="horz" pos="3368"/>
        <p:guide pos="1682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 userDrawn="1"/>
        </p:nvSpPr>
        <p:spPr>
          <a:xfrm>
            <a:off x="0" y="1830734"/>
            <a:ext cx="6262047" cy="8875274"/>
          </a:xfrm>
          <a:custGeom>
            <a:avLst/>
            <a:gdLst/>
            <a:ahLst/>
            <a:cxnLst/>
            <a:rect l="l" t="t" r="r" b="b"/>
            <a:pathLst>
              <a:path w="17712008" h="25131676">
                <a:moveTo>
                  <a:pt x="4050008" y="0"/>
                </a:moveTo>
                <a:cubicBezTo>
                  <a:pt x="11595322" y="0"/>
                  <a:pt x="17712008" y="6116686"/>
                  <a:pt x="17712008" y="13662000"/>
                </a:cubicBezTo>
                <a:cubicBezTo>
                  <a:pt x="17712008" y="18471384"/>
                  <a:pt x="15226927" y="22700348"/>
                  <a:pt x="11468731" y="25131676"/>
                </a:cubicBezTo>
                <a:lnTo>
                  <a:pt x="0" y="25131676"/>
                </a:lnTo>
                <a:lnTo>
                  <a:pt x="0" y="610453"/>
                </a:lnTo>
                <a:cubicBezTo>
                  <a:pt x="1279675" y="213634"/>
                  <a:pt x="2639893" y="0"/>
                  <a:pt x="4050008" y="0"/>
                </a:cubicBezTo>
                <a:close/>
              </a:path>
            </a:pathLst>
          </a:custGeom>
          <a:solidFill>
            <a:schemeClr val="accent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99" tIns="16150" rIns="32299" bIns="16150" rtlCol="0" anchor="ctr"/>
          <a:lstStyle/>
          <a:p>
            <a:pPr algn="ctr"/>
            <a:endParaRPr lang="de-DE"/>
          </a:p>
        </p:txBody>
      </p:sp>
      <p:sp>
        <p:nvSpPr>
          <p:cNvPr id="4" name="Ellipse 6"/>
          <p:cNvSpPr/>
          <p:nvPr userDrawn="1"/>
        </p:nvSpPr>
        <p:spPr>
          <a:xfrm>
            <a:off x="4568376" y="2262991"/>
            <a:ext cx="2992887" cy="3443749"/>
          </a:xfrm>
          <a:custGeom>
            <a:avLst/>
            <a:gdLst/>
            <a:ahLst/>
            <a:cxnLst/>
            <a:rect l="l" t="t" r="r" b="b"/>
            <a:pathLst>
              <a:path w="10406800" h="11988000">
                <a:moveTo>
                  <a:pt x="5994000" y="0"/>
                </a:moveTo>
                <a:cubicBezTo>
                  <a:pt x="7740108" y="0"/>
                  <a:pt x="9311832" y="746622"/>
                  <a:pt x="10406800" y="1938526"/>
                </a:cubicBezTo>
                <a:lnTo>
                  <a:pt x="10406800" y="10049474"/>
                </a:lnTo>
                <a:cubicBezTo>
                  <a:pt x="9311832" y="11241378"/>
                  <a:pt x="7740108" y="11988000"/>
                  <a:pt x="5994000" y="11988000"/>
                </a:cubicBezTo>
                <a:cubicBezTo>
                  <a:pt x="2683605" y="11988000"/>
                  <a:pt x="0" y="9304395"/>
                  <a:pt x="0" y="5994000"/>
                </a:cubicBezTo>
                <a:cubicBezTo>
                  <a:pt x="0" y="2683605"/>
                  <a:pt x="2683605" y="0"/>
                  <a:pt x="5994000" y="0"/>
                </a:cubicBez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99" tIns="16150" rIns="32299" bIns="16150" rtlCol="0" anchor="ctr"/>
          <a:lstStyle/>
          <a:p>
            <a:pPr algn="ctr"/>
            <a:endParaRPr lang="de-DE" dirty="0"/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107312" y="870870"/>
            <a:ext cx="4399518" cy="635672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>
              <a:buFontTx/>
              <a:buNone/>
              <a:defRPr sz="1300">
                <a:solidFill>
                  <a:schemeClr val="accent3"/>
                </a:solidFill>
                <a:latin typeface="Univers LT Pro 55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5472925" y="9662208"/>
            <a:ext cx="1527328" cy="508537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 algn="ctr">
              <a:buNone/>
              <a:defRPr sz="13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/>
              <a:t>Sublogo</a:t>
            </a:r>
            <a:r>
              <a:rPr lang="de-DE" dirty="0"/>
              <a:t> durch Klicken hinzufügen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053564" y="3540921"/>
            <a:ext cx="2291054" cy="1526027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>
              <a:buFontTx/>
              <a:buNone/>
              <a:defRPr sz="2300" b="1">
                <a:solidFill>
                  <a:schemeClr val="bg1"/>
                </a:solidFill>
                <a:latin typeface="Univers LT Pro 45 Light" panose="020B040302020209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Ich bin eine Headline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1195030" y="3547048"/>
            <a:ext cx="2775964" cy="1835627"/>
          </a:xfrm>
          <a:prstGeom prst="rect">
            <a:avLst/>
          </a:prstGeom>
        </p:spPr>
        <p:txBody>
          <a:bodyPr lIns="22833" tIns="11416" rIns="71914" bIns="11416">
            <a:noAutofit/>
          </a:bodyPr>
          <a:lstStyle>
            <a:lvl1pPr marL="0" indent="0">
              <a:buFontTx/>
              <a:buNone/>
              <a:defRPr sz="2300" b="1">
                <a:solidFill>
                  <a:schemeClr val="accent3"/>
                </a:solidFill>
                <a:latin typeface="Univers LT Pro 45 Light" panose="020B0403020202090204" pitchFamily="34" charset="0"/>
              </a:defRPr>
            </a:lvl1pPr>
          </a:lstStyle>
          <a:p>
            <a:pPr lvl="0"/>
            <a:r>
              <a:rPr lang="de-DE" dirty="0"/>
              <a:t>Ich bin eine Headline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8"/>
          </p:nvPr>
        </p:nvSpPr>
        <p:spPr>
          <a:xfrm>
            <a:off x="1195030" y="5382674"/>
            <a:ext cx="2978679" cy="4540923"/>
          </a:xfrm>
          <a:prstGeom prst="rect">
            <a:avLst/>
          </a:prstGeom>
        </p:spPr>
        <p:txBody>
          <a:bodyPr lIns="22833" tIns="11416" rIns="22833" bIns="11416">
            <a:normAutofit/>
          </a:bodyPr>
          <a:lstStyle>
            <a:lvl1pPr marL="142704" indent="-142704">
              <a:buFont typeface="Wingdings" panose="05000000000000000000" pitchFamily="2" charset="2"/>
              <a:buChar char="§"/>
              <a:defRPr sz="1000">
                <a:solidFill>
                  <a:schemeClr val="accent3"/>
                </a:solidFill>
                <a:latin typeface="Univers LT Pro 55" panose="020B0603020202020204" pitchFamily="34" charset="0"/>
              </a:defRPr>
            </a:lvl1pPr>
            <a:lvl2pPr marL="497685" indent="0">
              <a:buFontTx/>
              <a:buNone/>
              <a:defRPr sz="1000">
                <a:solidFill>
                  <a:schemeClr val="accent3"/>
                </a:solidFill>
              </a:defRPr>
            </a:lvl2pPr>
            <a:lvl3pPr marL="995371" indent="0">
              <a:buFontTx/>
              <a:buNone/>
              <a:defRPr sz="1000">
                <a:solidFill>
                  <a:schemeClr val="accent3"/>
                </a:solidFill>
              </a:defRPr>
            </a:lvl3pPr>
            <a:lvl4pPr marL="1493057" indent="0">
              <a:buFontTx/>
              <a:buNone/>
              <a:defRPr sz="1000">
                <a:solidFill>
                  <a:schemeClr val="accent3"/>
                </a:solidFill>
              </a:defRPr>
            </a:lvl4pPr>
            <a:lvl5pPr marL="1990743" indent="0">
              <a:buFontTx/>
              <a:buNone/>
              <a:defRPr sz="10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0504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5472925" y="9662208"/>
            <a:ext cx="1527328" cy="508537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 algn="ctr">
              <a:buNone/>
              <a:defRPr sz="1300" baseline="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 err="1"/>
              <a:t>Sublogo</a:t>
            </a:r>
            <a:r>
              <a:rPr lang="de-DE" dirty="0"/>
              <a:t> durch Klicken hinzufügen</a:t>
            </a:r>
          </a:p>
        </p:txBody>
      </p:sp>
      <p:sp>
        <p:nvSpPr>
          <p:cNvPr id="6" name="Ellipse 8"/>
          <p:cNvSpPr/>
          <p:nvPr userDrawn="1"/>
        </p:nvSpPr>
        <p:spPr>
          <a:xfrm>
            <a:off x="0" y="2072290"/>
            <a:ext cx="3589221" cy="4068298"/>
          </a:xfrm>
          <a:custGeom>
            <a:avLst/>
            <a:gdLst/>
            <a:ahLst/>
            <a:cxnLst/>
            <a:rect l="l" t="t" r="r" b="b"/>
            <a:pathLst>
              <a:path w="10152000" h="11520000">
                <a:moveTo>
                  <a:pt x="4392000" y="0"/>
                </a:moveTo>
                <a:cubicBezTo>
                  <a:pt x="7573160" y="0"/>
                  <a:pt x="10152000" y="2578840"/>
                  <a:pt x="10152000" y="5760000"/>
                </a:cubicBezTo>
                <a:cubicBezTo>
                  <a:pt x="10152000" y="8941160"/>
                  <a:pt x="7573160" y="11520000"/>
                  <a:pt x="4392000" y="11520000"/>
                </a:cubicBezTo>
                <a:cubicBezTo>
                  <a:pt x="2631524" y="11520000"/>
                  <a:pt x="1055513" y="10730206"/>
                  <a:pt x="0" y="9484729"/>
                </a:cubicBezTo>
                <a:lnTo>
                  <a:pt x="0" y="2035271"/>
                </a:lnTo>
                <a:cubicBezTo>
                  <a:pt x="1055513" y="789794"/>
                  <a:pt x="2631524" y="0"/>
                  <a:pt x="439200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99" tIns="16150" rIns="32299" bIns="16150" rtlCol="0" anchor="ctr"/>
          <a:lstStyle/>
          <a:p>
            <a:pPr algn="ctr"/>
            <a:endParaRPr lang="de-DE"/>
          </a:p>
        </p:txBody>
      </p:sp>
      <p:sp>
        <p:nvSpPr>
          <p:cNvPr id="8" name="Bildplatzhalter 4"/>
          <p:cNvSpPr>
            <a:spLocks noGrp="1"/>
          </p:cNvSpPr>
          <p:nvPr>
            <p:ph type="pic" sz="quarter" idx="10"/>
          </p:nvPr>
        </p:nvSpPr>
        <p:spPr>
          <a:xfrm>
            <a:off x="2100076" y="5034519"/>
            <a:ext cx="1298229" cy="1296770"/>
          </a:xfrm>
          <a:prstGeom prst="ellipse">
            <a:avLst/>
          </a:prstGeom>
          <a:solidFill>
            <a:schemeClr val="bg1"/>
          </a:solidFill>
        </p:spPr>
        <p:txBody>
          <a:bodyPr lIns="32299" tIns="16150" rIns="32299" bIns="16150"/>
          <a:lstStyle>
            <a:lvl1pPr marL="0" indent="0" algn="ctr">
              <a:buNone/>
              <a:defRPr sz="1000">
                <a:solidFill>
                  <a:schemeClr val="accent4">
                    <a:lumMod val="1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de-DE" dirty="0"/>
          </a:p>
          <a:p>
            <a:r>
              <a:rPr lang="de-DE" dirty="0"/>
              <a:t>Bild durch Klicken hinzuführen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107312" y="870870"/>
            <a:ext cx="4399518" cy="635672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>
              <a:buFontTx/>
              <a:buNone/>
              <a:defRPr sz="1300">
                <a:solidFill>
                  <a:schemeClr val="accent3"/>
                </a:solidFill>
                <a:latin typeface="Univers LT Pro 55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09109" y="3458054"/>
            <a:ext cx="2533246" cy="1659779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>
              <a:buFontTx/>
              <a:buNone/>
              <a:defRPr sz="1800" b="1" baseline="0">
                <a:solidFill>
                  <a:schemeClr val="accent3"/>
                </a:solidFill>
                <a:latin typeface="Univers LT Pro 45 Light" panose="020B0403020202090204" pitchFamily="34" charset="0"/>
                <a:cs typeface="Arial" panose="020B0604020202020204" pitchFamily="34" charset="0"/>
              </a:defRPr>
            </a:lvl1pPr>
            <a:lvl2pPr marL="497685" indent="0">
              <a:buFontTx/>
              <a:buNone/>
              <a:defRPr/>
            </a:lvl2pPr>
            <a:lvl3pPr marL="995371" indent="0">
              <a:buFontTx/>
              <a:buNone/>
              <a:defRPr/>
            </a:lvl3pPr>
            <a:lvl4pPr marL="1493057" indent="0">
              <a:buFontTx/>
              <a:buNone/>
              <a:defRPr/>
            </a:lvl4pPr>
          </a:lstStyle>
          <a:p>
            <a:pPr lvl="0"/>
            <a:r>
              <a:rPr lang="de-DE" dirty="0"/>
              <a:t>Headline zum Thema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162287" y="2422532"/>
            <a:ext cx="2978679" cy="351983"/>
          </a:xfrm>
          <a:prstGeom prst="rect">
            <a:avLst/>
          </a:prstGeom>
        </p:spPr>
        <p:txBody>
          <a:bodyPr lIns="22833" tIns="11416" rIns="22833" bIns="11416">
            <a:normAutofit/>
          </a:bodyPr>
          <a:lstStyle>
            <a:lvl1pPr marL="0" indent="0">
              <a:buFontTx/>
              <a:buNone/>
              <a:defRPr sz="1100" b="1" cap="all" baseline="0">
                <a:solidFill>
                  <a:schemeClr val="accent1"/>
                </a:solidFill>
                <a:latin typeface="Univers LT Pro 45 Light" panose="020B0403020202090204" pitchFamily="34" charset="0"/>
              </a:defRPr>
            </a:lvl1pPr>
          </a:lstStyle>
          <a:p>
            <a:pPr lvl="0"/>
            <a:r>
              <a:rPr lang="de-DE" dirty="0"/>
              <a:t>Datum und </a:t>
            </a:r>
            <a:r>
              <a:rPr lang="de-DE" dirty="0" err="1"/>
              <a:t>uhrzeit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4162287" y="2849255"/>
            <a:ext cx="2978679" cy="683258"/>
          </a:xfrm>
          <a:prstGeom prst="rect">
            <a:avLst/>
          </a:prstGeom>
        </p:spPr>
        <p:txBody>
          <a:bodyPr lIns="22833" tIns="11416" rIns="22833" bIns="11416">
            <a:noAutofit/>
          </a:bodyPr>
          <a:lstStyle>
            <a:lvl1pPr marL="0" indent="0">
              <a:buFontTx/>
              <a:buNone/>
              <a:defRPr sz="2300" b="1">
                <a:solidFill>
                  <a:schemeClr val="accent3"/>
                </a:solidFill>
                <a:latin typeface="Univers LT Pro 45 Light" panose="020B0403020202090204" pitchFamily="34" charset="0"/>
              </a:defRPr>
            </a:lvl1pPr>
          </a:lstStyle>
          <a:p>
            <a:pPr lvl="0"/>
            <a:r>
              <a:rPr lang="de-DE" dirty="0"/>
              <a:t>Ich bin eine Headline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8"/>
          </p:nvPr>
        </p:nvSpPr>
        <p:spPr>
          <a:xfrm>
            <a:off x="4162287" y="3532478"/>
            <a:ext cx="2978679" cy="5272730"/>
          </a:xfrm>
          <a:prstGeom prst="rect">
            <a:avLst/>
          </a:prstGeom>
        </p:spPr>
        <p:txBody>
          <a:bodyPr lIns="22833" tIns="11416" rIns="22833" bIns="11416">
            <a:normAutofit/>
          </a:bodyPr>
          <a:lstStyle>
            <a:lvl1pPr marL="0" indent="0">
              <a:buFontTx/>
              <a:buNone/>
              <a:defRPr sz="1000">
                <a:solidFill>
                  <a:schemeClr val="accent3"/>
                </a:solidFill>
                <a:latin typeface="Univers LT Pro 55" panose="020B0603020202020204" pitchFamily="34" charset="0"/>
              </a:defRPr>
            </a:lvl1pPr>
            <a:lvl2pPr marL="497685" indent="0">
              <a:buFontTx/>
              <a:buNone/>
              <a:defRPr sz="1000">
                <a:solidFill>
                  <a:schemeClr val="accent3"/>
                </a:solidFill>
              </a:defRPr>
            </a:lvl2pPr>
            <a:lvl3pPr marL="995371" indent="0">
              <a:buFontTx/>
              <a:buNone/>
              <a:defRPr sz="1000">
                <a:solidFill>
                  <a:schemeClr val="accent3"/>
                </a:solidFill>
              </a:defRPr>
            </a:lvl3pPr>
            <a:lvl4pPr marL="1493057" indent="0">
              <a:buFontTx/>
              <a:buNone/>
              <a:defRPr sz="1000">
                <a:solidFill>
                  <a:schemeClr val="accent3"/>
                </a:solidFill>
              </a:defRPr>
            </a:lvl4pPr>
            <a:lvl5pPr marL="1990743" indent="0">
              <a:buFontTx/>
              <a:buNone/>
              <a:defRPr sz="10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4937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5"/>
          <p:cNvSpPr>
            <a:spLocks noGrp="1"/>
          </p:cNvSpPr>
          <p:nvPr>
            <p:ph type="pic" sz="quarter" idx="12"/>
          </p:nvPr>
        </p:nvSpPr>
        <p:spPr>
          <a:xfrm>
            <a:off x="-1438234" y="2021436"/>
            <a:ext cx="7547545" cy="753906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lIns="32299" tIns="16150" rIns="32299" bIns="16150"/>
          <a:lstStyle>
            <a:lvl1pPr marL="0" indent="0" algn="ctr">
              <a:buFontTx/>
              <a:buNone/>
              <a:defRPr sz="1800" baseline="0">
                <a:solidFill>
                  <a:schemeClr val="accent4">
                    <a:lumMod val="1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/>
              <a:t>Bild durch </a:t>
            </a:r>
          </a:p>
          <a:p>
            <a:r>
              <a:rPr lang="de-DE" dirty="0"/>
              <a:t>Klicken </a:t>
            </a:r>
          </a:p>
          <a:p>
            <a:r>
              <a:rPr lang="de-DE" dirty="0"/>
              <a:t>Auf Symbol</a:t>
            </a:r>
          </a:p>
          <a:p>
            <a:r>
              <a:rPr lang="de-DE" dirty="0"/>
              <a:t>hinzufügen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187424" y="2021436"/>
            <a:ext cx="4200152" cy="4195433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114445" bIns="0" anchor="ctr" anchorCtr="1"/>
          <a:lstStyle>
            <a:lvl1pPr marL="0" indent="0">
              <a:buFontTx/>
              <a:buNone/>
              <a:defRPr sz="2800" b="1" baseline="0">
                <a:solidFill>
                  <a:schemeClr val="bg1"/>
                </a:solidFill>
                <a:latin typeface="Univers LT Pro 45 Light" panose="020B0403020202090204" pitchFamily="34" charset="0"/>
                <a:cs typeface="Arial" panose="020B0604020202020204" pitchFamily="34" charset="0"/>
              </a:defRPr>
            </a:lvl1pPr>
            <a:lvl2pPr marL="497685" indent="0">
              <a:buFontTx/>
              <a:buNone/>
              <a:defRPr/>
            </a:lvl2pPr>
            <a:lvl3pPr marL="995371" indent="0">
              <a:buFontTx/>
              <a:buNone/>
              <a:defRPr/>
            </a:lvl3pPr>
            <a:lvl4pPr marL="1493057" indent="0">
              <a:buFontTx/>
              <a:buNone/>
              <a:defRPr/>
            </a:lvl4pPr>
            <a:lvl5pPr marL="1990743" indent="0">
              <a:buFontTx/>
              <a:buNone/>
              <a:defRPr/>
            </a:lvl5pPr>
          </a:lstStyle>
          <a:p>
            <a:pPr lvl="0"/>
            <a:r>
              <a:rPr lang="de-DE" dirty="0"/>
              <a:t>Titel zur</a:t>
            </a:r>
            <a:br>
              <a:rPr lang="de-DE" dirty="0"/>
            </a:br>
            <a:r>
              <a:rPr lang="de-DE" dirty="0"/>
              <a:t>Ausstellung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5472925" y="9662208"/>
            <a:ext cx="1527328" cy="508537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 algn="ctr">
              <a:buNone/>
              <a:defRPr sz="1300" baseline="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 err="1"/>
              <a:t>Sublogo</a:t>
            </a:r>
            <a:r>
              <a:rPr lang="de-DE" dirty="0"/>
              <a:t> durch Klicken hinzufügen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07313" y="870870"/>
            <a:ext cx="4381536" cy="635672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>
              <a:buFontTx/>
              <a:buNone/>
              <a:defRPr sz="1300">
                <a:solidFill>
                  <a:schemeClr val="accent3"/>
                </a:solidFill>
                <a:latin typeface="Univers LT Pro 55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</p:spTree>
    <p:extLst>
      <p:ext uri="{BB962C8B-B14F-4D97-AF65-F5344CB8AC3E}">
        <p14:creationId xmlns:p14="http://schemas.microsoft.com/office/powerpoint/2010/main" val="321266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5"/>
          <p:cNvSpPr>
            <a:spLocks noGrp="1"/>
          </p:cNvSpPr>
          <p:nvPr>
            <p:ph type="pic" sz="quarter" idx="12"/>
          </p:nvPr>
        </p:nvSpPr>
        <p:spPr>
          <a:xfrm>
            <a:off x="-1438234" y="2021436"/>
            <a:ext cx="7547545" cy="753906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lIns="32299" tIns="16150" rIns="32299" bIns="16150"/>
          <a:lstStyle>
            <a:lvl1pPr marL="0" indent="0" algn="ctr">
              <a:buFontTx/>
              <a:buNone/>
              <a:defRPr sz="1800" baseline="0">
                <a:solidFill>
                  <a:schemeClr val="accent4">
                    <a:lumMod val="1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/>
              <a:t>Bild durch </a:t>
            </a:r>
          </a:p>
          <a:p>
            <a:r>
              <a:rPr lang="de-DE" dirty="0"/>
              <a:t>Klicken </a:t>
            </a:r>
          </a:p>
          <a:p>
            <a:r>
              <a:rPr lang="de-DE" dirty="0"/>
              <a:t>Auf Symbol</a:t>
            </a:r>
          </a:p>
          <a:p>
            <a:r>
              <a:rPr lang="de-DE" dirty="0"/>
              <a:t>hinzufügen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5472925" y="9662208"/>
            <a:ext cx="1527328" cy="508537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 algn="ctr">
              <a:buNone/>
              <a:defRPr sz="1300" baseline="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 err="1"/>
              <a:t>Sublogo</a:t>
            </a:r>
            <a:r>
              <a:rPr lang="de-DE" dirty="0"/>
              <a:t> durch Klicken hinzufügen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07313" y="870870"/>
            <a:ext cx="4795105" cy="680507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>
              <a:buFontTx/>
              <a:buNone/>
              <a:defRPr sz="1300">
                <a:solidFill>
                  <a:schemeClr val="accent3"/>
                </a:solidFill>
                <a:latin typeface="Univers LT Pro 55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187424" y="2021436"/>
            <a:ext cx="4200152" cy="4195433"/>
          </a:xfrm>
          <a:prstGeom prst="ellipse">
            <a:avLst/>
          </a:prstGeom>
          <a:solidFill>
            <a:schemeClr val="accent2"/>
          </a:solidFill>
        </p:spPr>
        <p:txBody>
          <a:bodyPr lIns="0" tIns="0" rIns="114445" bIns="0" anchor="ctr" anchorCtr="1"/>
          <a:lstStyle>
            <a:lvl1pPr marL="0" indent="0">
              <a:buFontTx/>
              <a:buNone/>
              <a:defRPr sz="2800" b="1" baseline="0">
                <a:solidFill>
                  <a:schemeClr val="bg1"/>
                </a:solidFill>
                <a:latin typeface="Univers LT Pro 45 Light" panose="020B0403020202090204" pitchFamily="34" charset="0"/>
                <a:cs typeface="Arial" panose="020B0604020202020204" pitchFamily="34" charset="0"/>
              </a:defRPr>
            </a:lvl1pPr>
            <a:lvl2pPr marL="497685" indent="0">
              <a:buFontTx/>
              <a:buNone/>
              <a:defRPr/>
            </a:lvl2pPr>
            <a:lvl3pPr marL="995371" indent="0">
              <a:buFontTx/>
              <a:buNone/>
              <a:defRPr/>
            </a:lvl3pPr>
            <a:lvl4pPr marL="1493057" indent="0">
              <a:buFontTx/>
              <a:buNone/>
              <a:defRPr/>
            </a:lvl4pPr>
            <a:lvl5pPr marL="1990743" indent="0">
              <a:buFontTx/>
              <a:buNone/>
              <a:defRPr/>
            </a:lvl5pPr>
          </a:lstStyle>
          <a:p>
            <a:pPr lvl="0"/>
            <a:r>
              <a:rPr lang="de-DE" dirty="0"/>
              <a:t>Titel zur</a:t>
            </a:r>
            <a:br>
              <a:rPr lang="de-DE" dirty="0"/>
            </a:br>
            <a:r>
              <a:rPr lang="de-DE" dirty="0"/>
              <a:t>Ausstellung</a:t>
            </a:r>
          </a:p>
        </p:txBody>
      </p:sp>
    </p:spTree>
    <p:extLst>
      <p:ext uri="{BB962C8B-B14F-4D97-AF65-F5344CB8AC3E}">
        <p14:creationId xmlns:p14="http://schemas.microsoft.com/office/powerpoint/2010/main" val="100313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561263" cy="10693400"/>
          </a:xfrm>
          <a:prstGeom prst="rect">
            <a:avLst/>
          </a:prstGeom>
          <a:noFill/>
        </p:spPr>
        <p:txBody>
          <a:bodyPr lIns="32299" tIns="16150" rIns="32299" bIns="16150"/>
          <a:lstStyle>
            <a:lvl1pPr marL="0" indent="0" algn="ctr">
              <a:buFontTx/>
              <a:buNone/>
              <a:defRPr sz="1700" baseline="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/>
              <a:t>Bild durch Klicken und &gt;Einfügen Bilder&lt; hinzufügen oder unten auf das Symbol klicken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107313" y="870870"/>
            <a:ext cx="5280598" cy="635672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>
              <a:buFontTx/>
              <a:buNone/>
              <a:defRPr sz="1300">
                <a:solidFill>
                  <a:schemeClr val="accent3"/>
                </a:solidFill>
                <a:latin typeface="Univers LT Pro 55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6" hasCustomPrompt="1"/>
          </p:nvPr>
        </p:nvSpPr>
        <p:spPr>
          <a:xfrm>
            <a:off x="6160223" y="9293519"/>
            <a:ext cx="890941" cy="889940"/>
          </a:xfrm>
          <a:prstGeom prst="ellipse">
            <a:avLst/>
          </a:prstGeom>
        </p:spPr>
        <p:txBody>
          <a:bodyPr lIns="32299" tIns="16150" rIns="32299" bIns="16150"/>
          <a:lstStyle>
            <a:lvl1pPr marL="0" indent="0" algn="ctr">
              <a:buFontTx/>
              <a:buNone/>
              <a:defRPr sz="900" baseline="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 err="1"/>
              <a:t>Sublogo</a:t>
            </a:r>
            <a:r>
              <a:rPr lang="de-DE" dirty="0"/>
              <a:t> durch Klicken einführen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881958" y="2796955"/>
            <a:ext cx="4200152" cy="4195433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114445" bIns="0" anchor="ctr" anchorCtr="1"/>
          <a:lstStyle>
            <a:lvl1pPr marL="0" indent="0">
              <a:buFontTx/>
              <a:buNone/>
              <a:defRPr sz="2800" b="1" baseline="0">
                <a:solidFill>
                  <a:schemeClr val="bg1"/>
                </a:solidFill>
                <a:latin typeface="Univers LT Pro 45 Light" panose="020B0403020202090204" pitchFamily="34" charset="0"/>
                <a:cs typeface="Arial" panose="020B0604020202020204" pitchFamily="34" charset="0"/>
              </a:defRPr>
            </a:lvl1pPr>
            <a:lvl2pPr marL="497685" indent="0">
              <a:buFontTx/>
              <a:buNone/>
              <a:defRPr/>
            </a:lvl2pPr>
            <a:lvl3pPr marL="995371" indent="0">
              <a:buFontTx/>
              <a:buNone/>
              <a:defRPr/>
            </a:lvl3pPr>
            <a:lvl4pPr marL="1493057" indent="0">
              <a:buFontTx/>
              <a:buNone/>
              <a:defRPr/>
            </a:lvl4pPr>
            <a:lvl5pPr marL="1990743" indent="0">
              <a:buFontTx/>
              <a:buNone/>
              <a:defRPr/>
            </a:lvl5pPr>
          </a:lstStyle>
          <a:p>
            <a:pPr lvl="0"/>
            <a:r>
              <a:rPr lang="de-DE" dirty="0"/>
              <a:t>Titel zur</a:t>
            </a:r>
            <a:br>
              <a:rPr lang="de-DE" dirty="0"/>
            </a:br>
            <a:r>
              <a:rPr lang="de-DE" dirty="0"/>
              <a:t>Ausstellung</a:t>
            </a:r>
          </a:p>
        </p:txBody>
      </p:sp>
    </p:spTree>
    <p:extLst>
      <p:ext uri="{BB962C8B-B14F-4D97-AF65-F5344CB8AC3E}">
        <p14:creationId xmlns:p14="http://schemas.microsoft.com/office/powerpoint/2010/main" val="171822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561263" cy="10693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2299" tIns="16150" rIns="32299" bIns="16150"/>
          <a:lstStyle>
            <a:lvl1pPr marL="0" indent="0" algn="ctr">
              <a:buFontTx/>
              <a:buNone/>
              <a:defRPr sz="23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Bild durch Klicken und &gt;Einfügen Bilder&lt; hinzufügen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107313" y="870870"/>
            <a:ext cx="4471442" cy="635672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>
              <a:buFontTx/>
              <a:buNone/>
              <a:defRPr sz="1300">
                <a:solidFill>
                  <a:schemeClr val="accent3"/>
                </a:solidFill>
                <a:latin typeface="Univers LT Pro 55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691042" y="1055215"/>
            <a:ext cx="9902176" cy="9891050"/>
          </a:xfrm>
          <a:prstGeom prst="ellipse">
            <a:avLst/>
          </a:prstGeom>
          <a:solidFill>
            <a:schemeClr val="bg1"/>
          </a:solidFill>
        </p:spPr>
        <p:txBody>
          <a:bodyPr lIns="0" tIns="762967" rIns="3725824" bIns="0"/>
          <a:lstStyle>
            <a:lvl1pPr marL="0" indent="0">
              <a:buFontTx/>
              <a:buNone/>
              <a:defRPr sz="2600" b="1" baseline="0">
                <a:solidFill>
                  <a:schemeClr val="accent3"/>
                </a:solidFill>
                <a:latin typeface="Univers LT Pro 45 Light" panose="020B0403020202090204" pitchFamily="34" charset="0"/>
                <a:cs typeface="Arial" panose="020B0604020202020204" pitchFamily="34" charset="0"/>
              </a:defRPr>
            </a:lvl1pPr>
            <a:lvl2pPr marL="497685" indent="0">
              <a:buFontTx/>
              <a:buNone/>
              <a:defRPr/>
            </a:lvl2pPr>
            <a:lvl3pPr marL="995371" indent="0">
              <a:buFontTx/>
              <a:buNone/>
              <a:defRPr/>
            </a:lvl3pPr>
            <a:lvl4pPr marL="1493057" indent="0">
              <a:buFontTx/>
              <a:buNone/>
              <a:defRPr/>
            </a:lvl4pPr>
            <a:lvl5pPr marL="1990743" indent="0">
              <a:buFontTx/>
              <a:buNone/>
              <a:defRPr/>
            </a:lvl5pPr>
          </a:lstStyle>
          <a:p>
            <a:pPr lvl="0"/>
            <a:r>
              <a:rPr lang="de-DE" dirty="0"/>
              <a:t>Titel zur Ausstellung</a:t>
            </a:r>
            <a:br>
              <a:rPr lang="de-DE" dirty="0"/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4581984" y="1525612"/>
            <a:ext cx="1514600" cy="151289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 anchorCtr="1">
            <a:normAutofit/>
          </a:bodyPr>
          <a:lstStyle>
            <a:lvl1pPr marL="0" indent="0">
              <a:buFontTx/>
              <a:buNone/>
              <a:defRPr sz="1500" b="1">
                <a:solidFill>
                  <a:schemeClr val="bg1"/>
                </a:solidFill>
                <a:latin typeface="Univers LT Pro 45 Light" panose="020B040302020209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733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386" y="508538"/>
            <a:ext cx="2389460" cy="50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9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995371" rtl="0" eaLnBrk="1" latinLnBrk="0" hangingPunct="1">
        <a:spcBef>
          <a:spcPct val="0"/>
        </a:spcBef>
        <a:buNone/>
        <a:defRPr sz="2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265" indent="-373265" algn="l" defTabSz="995371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739" indent="-311054" algn="l" defTabSz="995371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215" indent="-248844" algn="l" defTabSz="99537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900" indent="-248844" algn="l" defTabSz="995371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587" indent="-248844" algn="l" defTabSz="995371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272" indent="-248844" algn="l" defTabSz="99537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4957" indent="-248844" algn="l" defTabSz="99537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643" indent="-248844" algn="l" defTabSz="99537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329" indent="-248844" algn="l" defTabSz="99537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953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685" algn="l" defTabSz="9953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71" algn="l" defTabSz="9953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057" algn="l" defTabSz="9953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743" algn="l" defTabSz="9953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429" algn="l" defTabSz="9953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114" algn="l" defTabSz="9953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801" algn="l" defTabSz="9953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487" algn="l" defTabSz="9953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28902-05BD-4A5C-B0F3-1EE2CEA49B5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9113" y="-2066925"/>
            <a:ext cx="6523037" cy="2066925"/>
          </a:xfrm>
          <a:prstGeom prst="rect">
            <a:avLst/>
          </a:prstGeom>
        </p:spPr>
        <p:txBody>
          <a:bodyPr anchor="b"/>
          <a:lstStyle/>
          <a:p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2"/>
          </p:nvPr>
        </p:nvSpPr>
        <p:spPr>
          <a:xfrm>
            <a:off x="1107312" y="870870"/>
            <a:ext cx="5934838" cy="635672"/>
          </a:xfrm>
        </p:spPr>
        <p:txBody>
          <a:bodyPr/>
          <a:lstStyle/>
          <a:p>
            <a:r>
              <a:rPr lang="de-DE" dirty="0"/>
              <a:t>Institut für Materialprüfung, Werkstoffkunde und Festigkeitslehre (IMWF)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7"/>
          </p:nvPr>
        </p:nvSpPr>
        <p:spPr>
          <a:xfrm>
            <a:off x="105262" y="2525530"/>
            <a:ext cx="3988205" cy="780515"/>
          </a:xfrm>
        </p:spPr>
        <p:txBody>
          <a:bodyPr/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Dreidimensionale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Abbildung 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400" smtClean="0">
                <a:latin typeface="Arial" panose="020B0604020202020204" pitchFamily="34" charset="0"/>
                <a:cs typeface="Arial" panose="020B0604020202020204" pitchFamily="34" charset="0"/>
              </a:rPr>
              <a:t>Riss-strukturen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durch KI-basierte Segmentierung von 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CT-Scans </a:t>
            </a:r>
            <a:endParaRPr lang="de-DE" sz="1800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832" y="9565833"/>
            <a:ext cx="1525459" cy="710772"/>
          </a:xfrm>
        </p:spPr>
      </p:pic>
      <p:sp>
        <p:nvSpPr>
          <p:cNvPr id="8" name="Textplatzhalter 12"/>
          <p:cNvSpPr txBox="1">
            <a:spLocks/>
          </p:cNvSpPr>
          <p:nvPr/>
        </p:nvSpPr>
        <p:spPr>
          <a:xfrm>
            <a:off x="96139" y="3478892"/>
            <a:ext cx="4392488" cy="2145661"/>
          </a:xfrm>
          <a:prstGeom prst="rect">
            <a:avLst/>
          </a:prstGeom>
        </p:spPr>
        <p:txBody>
          <a:bodyPr lIns="22833" tIns="11416" rIns="71914" bIns="11416">
            <a:noAutofit/>
          </a:bodyPr>
          <a:lstStyle>
            <a:lvl1pPr marL="0" indent="0" algn="l" defTabSz="995371" rtl="0" eaLnBrk="1" latinLnBrk="0" hangingPunct="1">
              <a:spcBef>
                <a:spcPct val="20000"/>
              </a:spcBef>
              <a:buFontTx/>
              <a:buNone/>
              <a:defRPr sz="2300" b="1" kern="1200">
                <a:solidFill>
                  <a:schemeClr val="accent3"/>
                </a:solidFill>
                <a:latin typeface="Univers LT Pro 45 Light" panose="020B0403020202090204" pitchFamily="34" charset="0"/>
                <a:ea typeface="+mn-ea"/>
                <a:cs typeface="+mn-cs"/>
              </a:defRPr>
            </a:lvl1pPr>
            <a:lvl2pPr marL="808739" indent="-31105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215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1900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9587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7272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4957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2643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0329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Schweißnähte </a:t>
            </a:r>
            <a:r>
              <a:rPr lang="de-DE" sz="1100" b="0" dirty="0">
                <a:latin typeface="Arial" panose="020B0604020202020204" pitchFamily="34" charset="0"/>
                <a:cs typeface="Arial" panose="020B0604020202020204" pitchFamily="34" charset="0"/>
              </a:rPr>
              <a:t>stellen aufgrund ihrer Geometrie eine Kerbe dar. Diese ist oftmals für die Lebensdauervorhersage von Bauteilen die kritisch beanspruchte Stelle. Mit Hilfe von 3D Scans konnten wir in </a:t>
            </a: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84.6 % </a:t>
            </a:r>
            <a:r>
              <a:rPr lang="de-DE" sz="1100" b="0" dirty="0">
                <a:latin typeface="Arial" panose="020B0604020202020204" pitchFamily="34" charset="0"/>
                <a:cs typeface="Arial" panose="020B0604020202020204" pitchFamily="34" charset="0"/>
              </a:rPr>
              <a:t>aller Versuche den Ort der Rissentstehung richtig </a:t>
            </a: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vorher- sagen</a:t>
            </a:r>
            <a:r>
              <a:rPr lang="de-DE" sz="1100" b="0" dirty="0">
                <a:latin typeface="Arial" panose="020B0604020202020204" pitchFamily="34" charset="0"/>
                <a:cs typeface="Arial" panose="020B0604020202020204" pitchFamily="34" charset="0"/>
              </a:rPr>
              <a:t>. Nun </a:t>
            </a: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wollen </a:t>
            </a:r>
            <a:r>
              <a:rPr lang="de-DE" sz="1100" b="0" dirty="0">
                <a:latin typeface="Arial" panose="020B0604020202020204" pitchFamily="34" charset="0"/>
                <a:cs typeface="Arial" panose="020B0604020202020204" pitchFamily="34" charset="0"/>
              </a:rPr>
              <a:t>wir auch den Verlauf des Risses mit unserer Vorhersage vergleichen.</a:t>
            </a:r>
          </a:p>
          <a:p>
            <a:r>
              <a:rPr lang="de-DE" sz="1100" b="0" dirty="0">
                <a:latin typeface="Arial" panose="020B0604020202020204" pitchFamily="34" charset="0"/>
                <a:cs typeface="Arial" panose="020B0604020202020204" pitchFamily="34" charset="0"/>
              </a:rPr>
              <a:t>Hierbei stellen wir die Ergebnisse aus der Struktursimulation mit dem gescannten Modell eines 3D Risses gegenüber. In dieser </a:t>
            </a: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Arbeit </a:t>
            </a:r>
            <a:r>
              <a:rPr lang="de-DE" sz="1100" b="0" dirty="0">
                <a:latin typeface="Arial" panose="020B0604020202020204" pitchFamily="34" charset="0"/>
                <a:cs typeface="Arial" panose="020B0604020202020204" pitchFamily="34" charset="0"/>
              </a:rPr>
              <a:t>soll der gescannte (CT) Riss in einem 3D Modell dargestellt werden. Hierfür gibt es verschiedene </a:t>
            </a:r>
            <a:r>
              <a:rPr lang="de-DE" sz="11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Opensource</a:t>
            </a: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-Software </a:t>
            </a:r>
            <a:r>
              <a:rPr lang="de-DE" sz="1100" b="0" dirty="0">
                <a:latin typeface="Arial" panose="020B0604020202020204" pitchFamily="34" charset="0"/>
                <a:cs typeface="Arial" panose="020B0604020202020204" pitchFamily="34" charset="0"/>
              </a:rPr>
              <a:t>oder </a:t>
            </a:r>
            <a:r>
              <a:rPr lang="de-DE" sz="11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kommer</a:t>
            </a: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b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1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zielle</a:t>
            </a: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0" dirty="0">
                <a:latin typeface="Arial" panose="020B0604020202020204" pitchFamily="34" charset="0"/>
                <a:cs typeface="Arial" panose="020B0604020202020204" pitchFamily="34" charset="0"/>
              </a:rPr>
              <a:t>Tools. Darunter auch die KI-basierte Segmentierung des Risses. </a:t>
            </a: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de-DE" sz="11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Die Aufgaben: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Literaturrecherche zum CT-Scan, Software und 3D-Darstellung von Rissen in metallischen Bauteilen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Anwendung der zur Verfügung stehenden Tools zur Erstellung des 3D-Modelss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b="0" smtClean="0">
                <a:latin typeface="Arial" panose="020B0604020202020204" pitchFamily="34" charset="0"/>
                <a:cs typeface="Arial" panose="020B0604020202020204" pitchFamily="34" charset="0"/>
              </a:rPr>
              <a:t>Vergleich </a:t>
            </a: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des realen Risses mit dem Rissverlauf aus der Simulation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Zusammenfassung aller Ergebnisse in einer schriftlichen </a:t>
            </a: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Ausarbeitung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de-DE" sz="11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Die Betreuung der Arbeit erfolgt in Zusammenarbeit</a:t>
            </a:r>
          </a:p>
          <a:p>
            <a:pPr algn="just"/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mit DLR und ISD.</a:t>
            </a:r>
            <a:endParaRPr lang="de-DE" sz="11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de-DE" sz="1100" b="0" dirty="0" smtClean="0">
              <a:latin typeface="Univers LT Pro 55" panose="020B0603020202020204" pitchFamily="34" charset="0"/>
            </a:endParaRPr>
          </a:p>
          <a:p>
            <a:pPr algn="just"/>
            <a:endParaRPr lang="de-DE" sz="1100" b="0" dirty="0" smtClean="0">
              <a:latin typeface="Univers LT Pro 55" panose="020B0603020202020204" pitchFamily="34" charset="0"/>
            </a:endParaRPr>
          </a:p>
          <a:p>
            <a:pPr algn="just"/>
            <a:endParaRPr lang="de-DE" sz="1100" b="0" dirty="0">
              <a:latin typeface="Univers LT Pro 55" panose="020B0603020202020204" pitchFamily="34" charset="0"/>
            </a:endParaRPr>
          </a:p>
          <a:p>
            <a:pPr algn="just"/>
            <a:endParaRPr lang="de-DE" sz="1100" b="0" dirty="0" smtClean="0">
              <a:latin typeface="Univers LT Pro 55" panose="020B0603020202020204" pitchFamily="34" charset="0"/>
            </a:endParaRPr>
          </a:p>
          <a:p>
            <a:pPr algn="just"/>
            <a:endParaRPr lang="de-DE" sz="1100" b="0" dirty="0">
              <a:latin typeface="Univers LT Pro 55" panose="020B0603020202020204" pitchFamily="34" charset="0"/>
            </a:endParaRPr>
          </a:p>
          <a:p>
            <a:pPr algn="just"/>
            <a:endParaRPr lang="de-DE" sz="1100" b="0" dirty="0">
              <a:latin typeface="Univers LT Pro 55" panose="020B0603020202020204" pitchFamily="34" charset="0"/>
            </a:endParaRPr>
          </a:p>
          <a:p>
            <a:pPr marL="180975" indent="-180975" algn="just">
              <a:buFont typeface="Arial" panose="020B0604020202020204" pitchFamily="34" charset="0"/>
              <a:buChar char="•"/>
            </a:pPr>
            <a:endParaRPr lang="de-DE" sz="1100" b="0" dirty="0">
              <a:latin typeface="Univers LT Pro 55" panose="020B0603020202020204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CFBB99C-66D3-4C11-8B52-4395EED4903A}"/>
              </a:ext>
            </a:extLst>
          </p:cNvPr>
          <p:cNvSpPr/>
          <p:nvPr/>
        </p:nvSpPr>
        <p:spPr>
          <a:xfrm>
            <a:off x="105262" y="8431194"/>
            <a:ext cx="532859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chemeClr val="accent3"/>
                </a:solidFill>
                <a:latin typeface="Univers LT Pro 55" panose="020B0603020202020204" pitchFamily="34" charset="0"/>
              </a:rPr>
              <a:t>Sie haben Fragen oder wollen </a:t>
            </a:r>
            <a:r>
              <a:rPr lang="de-DE" sz="1400" dirty="0" smtClean="0">
                <a:solidFill>
                  <a:schemeClr val="accent3"/>
                </a:solidFill>
                <a:latin typeface="Univers LT Pro 55" panose="020B0603020202020204" pitchFamily="34" charset="0"/>
              </a:rPr>
              <a:t>das Thema </a:t>
            </a:r>
          </a:p>
          <a:p>
            <a:r>
              <a:rPr lang="de-DE" sz="1400" dirty="0" smtClean="0">
                <a:solidFill>
                  <a:schemeClr val="accent3"/>
                </a:solidFill>
                <a:latin typeface="Univers LT Pro 55" panose="020B0603020202020204" pitchFamily="34" charset="0"/>
              </a:rPr>
              <a:t>bearbeiten</a:t>
            </a:r>
            <a:r>
              <a:rPr lang="de-DE" sz="1400" dirty="0">
                <a:solidFill>
                  <a:schemeClr val="accent3"/>
                </a:solidFill>
                <a:latin typeface="Univers LT Pro 55" panose="020B0603020202020204" pitchFamily="34" charset="0"/>
              </a:rPr>
              <a:t>? </a:t>
            </a:r>
            <a:r>
              <a:rPr lang="de-DE" sz="1400" dirty="0" smtClean="0">
                <a:solidFill>
                  <a:schemeClr val="accent3"/>
                </a:solidFill>
                <a:latin typeface="Univers LT Pro 55" panose="020B0603020202020204" pitchFamily="34" charset="0"/>
              </a:rPr>
              <a:t/>
            </a:r>
            <a:br>
              <a:rPr lang="de-DE" sz="1400" dirty="0" smtClean="0">
                <a:solidFill>
                  <a:schemeClr val="accent3"/>
                </a:solidFill>
                <a:latin typeface="Univers LT Pro 55" panose="020B0603020202020204" pitchFamily="34" charset="0"/>
              </a:rPr>
            </a:br>
            <a:r>
              <a:rPr lang="de-DE" sz="1400" dirty="0" smtClean="0">
                <a:solidFill>
                  <a:schemeClr val="accent3"/>
                </a:solidFill>
                <a:latin typeface="Univers LT Pro 55" panose="020B0603020202020204" pitchFamily="34" charset="0"/>
              </a:rPr>
              <a:t>Bitte </a:t>
            </a:r>
            <a:r>
              <a:rPr lang="de-DE" sz="1400" dirty="0">
                <a:solidFill>
                  <a:schemeClr val="accent3"/>
                </a:solidFill>
                <a:latin typeface="Univers LT Pro 55" panose="020B0603020202020204" pitchFamily="34" charset="0"/>
              </a:rPr>
              <a:t>kontaktieren Sie </a:t>
            </a:r>
            <a:r>
              <a:rPr lang="de-DE" sz="1400" dirty="0" smtClean="0">
                <a:solidFill>
                  <a:schemeClr val="accent3"/>
                </a:solidFill>
                <a:latin typeface="Univers LT Pro 55" panose="020B0603020202020204" pitchFamily="34" charset="0"/>
              </a:rPr>
              <a:t>Georg Veile –</a:t>
            </a:r>
            <a:br>
              <a:rPr lang="de-DE" sz="1400" dirty="0" smtClean="0">
                <a:solidFill>
                  <a:schemeClr val="accent3"/>
                </a:solidFill>
                <a:latin typeface="Univers LT Pro 55" panose="020B0603020202020204" pitchFamily="34" charset="0"/>
              </a:rPr>
            </a:br>
            <a:r>
              <a:rPr lang="de-DE" sz="1400" dirty="0" smtClean="0">
                <a:solidFill>
                  <a:schemeClr val="accent3"/>
                </a:solidFill>
                <a:latin typeface="Univers LT Pro 55" panose="020B0603020202020204" pitchFamily="34" charset="0"/>
              </a:rPr>
              <a:t>0711 685-62657 </a:t>
            </a:r>
          </a:p>
          <a:p>
            <a:r>
              <a:rPr lang="de-DE" sz="1400" dirty="0" smtClean="0">
                <a:solidFill>
                  <a:schemeClr val="accent3"/>
                </a:solidFill>
                <a:latin typeface="Univers LT Pro 55" panose="020B0603020202020204" pitchFamily="34" charset="0"/>
              </a:rPr>
              <a:t>georg.veile</a:t>
            </a:r>
            <a:r>
              <a:rPr lang="de-DE" sz="1400" dirty="0" smtClean="0">
                <a:solidFill>
                  <a:srgbClr val="FFFF00"/>
                </a:solidFill>
                <a:latin typeface="Univers LT Pro 55" panose="020B0603020202020204" pitchFamily="34" charset="0"/>
              </a:rPr>
              <a:t>@mpa.uni-stuttgart.de</a:t>
            </a:r>
            <a:endParaRPr lang="de-DE" sz="1400" dirty="0">
              <a:solidFill>
                <a:srgbClr val="FFFF00"/>
              </a:solidFill>
              <a:latin typeface="Univers LT Pro 55" panose="020B0603020202020204" pitchFamily="34" charset="0"/>
            </a:endParaRPr>
          </a:p>
        </p:txBody>
      </p:sp>
      <p:sp>
        <p:nvSpPr>
          <p:cNvPr id="14" name="Textplatzhalter 23">
            <a:extLst>
              <a:ext uri="{FF2B5EF4-FFF2-40B4-BE49-F238E27FC236}">
                <a16:creationId xmlns:a16="http://schemas.microsoft.com/office/drawing/2014/main" id="{322969DD-E465-4763-B040-5AADFB18EC86}"/>
              </a:ext>
            </a:extLst>
          </p:cNvPr>
          <p:cNvSpPr txBox="1">
            <a:spLocks/>
          </p:cNvSpPr>
          <p:nvPr/>
        </p:nvSpPr>
        <p:spPr>
          <a:xfrm>
            <a:off x="5299295" y="3174979"/>
            <a:ext cx="2724743" cy="607826"/>
          </a:xfrm>
          <a:prstGeom prst="rect">
            <a:avLst/>
          </a:prstGeom>
        </p:spPr>
        <p:txBody>
          <a:bodyPr lIns="32299" tIns="16150" rIns="32299" bIns="16150"/>
          <a:lstStyle>
            <a:lvl1pPr marL="0" indent="0" algn="l" defTabSz="995371" rtl="0" eaLnBrk="1" latinLnBrk="0" hangingPunct="1">
              <a:spcBef>
                <a:spcPct val="20000"/>
              </a:spcBef>
              <a:buFontTx/>
              <a:buNone/>
              <a:defRPr sz="2300" b="1" kern="1200">
                <a:solidFill>
                  <a:schemeClr val="bg1"/>
                </a:solidFill>
                <a:latin typeface="Univers LT Pro 45 Light" panose="020B0403020202090204" pitchFamily="34" charset="0"/>
                <a:ea typeface="+mn-ea"/>
                <a:cs typeface="Arial" panose="020B0604020202020204" pitchFamily="34" charset="0"/>
              </a:defRPr>
            </a:lvl1pPr>
            <a:lvl2pPr marL="808739" indent="-31105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215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1900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9587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7272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4957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2643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0329" indent="-248844" algn="l" defTabSz="99537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smtClean="0"/>
              <a:t>Bachelor- </a:t>
            </a:r>
            <a:br>
              <a:rPr lang="de-DE" sz="2400" dirty="0" smtClean="0"/>
            </a:br>
            <a:r>
              <a:rPr lang="de-DE" sz="2400" dirty="0" smtClean="0"/>
              <a:t>oder </a:t>
            </a:r>
            <a:br>
              <a:rPr lang="de-DE" sz="2400" dirty="0" smtClean="0"/>
            </a:br>
            <a:r>
              <a:rPr lang="de-DE" sz="2400" dirty="0" smtClean="0"/>
              <a:t>Masterarbeit</a:t>
            </a:r>
            <a:r>
              <a:rPr lang="de-DE" sz="2000" dirty="0"/>
              <a:t/>
            </a:r>
            <a:br>
              <a:rPr lang="de-DE" sz="2000" dirty="0"/>
            </a:br>
            <a:endParaRPr lang="de-DE" sz="2000" dirty="0"/>
          </a:p>
          <a:p>
            <a:endParaRPr lang="de-DE" dirty="0"/>
          </a:p>
        </p:txBody>
      </p:sp>
      <p:pic>
        <p:nvPicPr>
          <p:cNvPr id="15" name="Grafik 1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58" b="13493"/>
          <a:stretch/>
        </p:blipFill>
        <p:spPr bwMode="auto">
          <a:xfrm>
            <a:off x="5076775" y="5524264"/>
            <a:ext cx="2203118" cy="10801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Grafik 18"/>
          <p:cNvPicPr/>
          <p:nvPr/>
        </p:nvPicPr>
        <p:blipFill>
          <a:blip r:embed="rId4"/>
          <a:stretch>
            <a:fillRect/>
          </a:stretch>
        </p:blipFill>
        <p:spPr>
          <a:xfrm>
            <a:off x="4356994" y="7480391"/>
            <a:ext cx="2153723" cy="1082575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029488" y="6597414"/>
            <a:ext cx="2201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Schematische </a:t>
            </a:r>
            <a:r>
              <a:rPr lang="de-DE" sz="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Darstellung der </a:t>
            </a:r>
            <a:r>
              <a:rPr lang="de-DE" sz="800" dirty="0" err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Struktursimu</a:t>
            </a:r>
            <a:r>
              <a:rPr lang="de-DE" sz="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br>
              <a:rPr lang="de-DE" sz="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800" dirty="0" err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lation</a:t>
            </a:r>
            <a:r>
              <a:rPr lang="de-DE" sz="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einer </a:t>
            </a:r>
            <a:r>
              <a:rPr lang="de-DE" sz="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gescannten Schweißnaht </a:t>
            </a:r>
            <a:r>
              <a:rPr lang="de-DE" sz="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Veile et </a:t>
            </a:r>
            <a:r>
              <a:rPr lang="de-DE" sz="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al.</a:t>
            </a:r>
            <a:endParaRPr lang="de-DE" dirty="0">
              <a:solidFill>
                <a:schemeClr val="accent3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222954" y="8649473"/>
            <a:ext cx="20976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Verlauf eines Risses in einer Rohrleitung</a:t>
            </a:r>
          </a:p>
          <a:p>
            <a:pPr algn="just"/>
            <a:r>
              <a:rPr lang="de-DE" sz="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(anderes Bauteil, bestimmt mittels CT von Nilsson et al.</a:t>
            </a:r>
            <a:endParaRPr lang="de-DE" sz="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68403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Benutzerdefiniert 1">
      <a:dk1>
        <a:srgbClr val="7F7F7F"/>
      </a:dk1>
      <a:lt1>
        <a:srgbClr val="FFFFFF"/>
      </a:lt1>
      <a:dk2>
        <a:srgbClr val="7F7F7F"/>
      </a:dk2>
      <a:lt2>
        <a:srgbClr val="FFFFFF"/>
      </a:lt2>
      <a:accent1>
        <a:srgbClr val="1BBBE9"/>
      </a:accent1>
      <a:accent2>
        <a:srgbClr val="00519E"/>
      </a:accent2>
      <a:accent3>
        <a:srgbClr val="3E444C"/>
      </a:accent3>
      <a:accent4>
        <a:srgbClr val="BDDDF2"/>
      </a:accent4>
      <a:accent5>
        <a:srgbClr val="4BACC6"/>
      </a:accent5>
      <a:accent6>
        <a:srgbClr val="7F7F7F"/>
      </a:accent6>
      <a:hlink>
        <a:srgbClr val="FFFF00"/>
      </a:hlink>
      <a:folHlink>
        <a:srgbClr val="800080"/>
      </a:folHlink>
    </a:clrScheme>
    <a:fontScheme name="univers">
      <a:majorFont>
        <a:latin typeface="Univers"/>
        <a:ea typeface=""/>
        <a:cs typeface=""/>
      </a:majorFont>
      <a:minorFont>
        <a:latin typeface="Univers 55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Benutzerdefiniert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Univers</vt:lpstr>
      <vt:lpstr>Univers 55</vt:lpstr>
      <vt:lpstr>Univers LT Pro 45 Light</vt:lpstr>
      <vt:lpstr>Univers LT Pro 55</vt:lpstr>
      <vt:lpstr>Wingdings</vt:lpstr>
      <vt:lpstr>Larissa</vt:lpstr>
      <vt:lpstr>PowerPoint-Präsentation</vt:lpstr>
    </vt:vector>
  </TitlesOfParts>
  <Company>Universität Stuttgart / Zentrale Verwaltung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Vera-Garcia, Francisca</dc:creator>
  <cp:lastModifiedBy>Bisinger, Stefanie</cp:lastModifiedBy>
  <cp:revision>182</cp:revision>
  <cp:lastPrinted>2022-09-21T08:09:21Z</cp:lastPrinted>
  <dcterms:created xsi:type="dcterms:W3CDTF">2015-12-10T06:56:35Z</dcterms:created>
  <dcterms:modified xsi:type="dcterms:W3CDTF">2025-03-04T10:25:13Z</dcterms:modified>
</cp:coreProperties>
</file>